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5143500" cx="9144000"/>
  <p:notesSz cx="6858000" cy="9144000"/>
  <p:embeddedFontLst>
    <p:embeddedFont>
      <p:font typeface="Amatic SC"/>
      <p:regular r:id="rId32"/>
      <p:bold r:id="rId33"/>
    </p:embeddedFont>
    <p:embeddedFont>
      <p:font typeface="Source Code Pro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AmaticSC-bold.fntdata"/><Relationship Id="rId10" Type="http://schemas.openxmlformats.org/officeDocument/2006/relationships/slide" Target="slides/slide5.xml"/><Relationship Id="rId32" Type="http://schemas.openxmlformats.org/officeDocument/2006/relationships/font" Target="fonts/AmaticSC-regular.fntdata"/><Relationship Id="rId13" Type="http://schemas.openxmlformats.org/officeDocument/2006/relationships/slide" Target="slides/slide8.xml"/><Relationship Id="rId35" Type="http://schemas.openxmlformats.org/officeDocument/2006/relationships/font" Target="fonts/SourceCodePro-bold.fntdata"/><Relationship Id="rId12" Type="http://schemas.openxmlformats.org/officeDocument/2006/relationships/slide" Target="slides/slide7.xml"/><Relationship Id="rId34" Type="http://schemas.openxmlformats.org/officeDocument/2006/relationships/font" Target="fonts/SourceCodePro-regular.fntdata"/><Relationship Id="rId15" Type="http://schemas.openxmlformats.org/officeDocument/2006/relationships/slide" Target="slides/slide10.xml"/><Relationship Id="rId37" Type="http://schemas.openxmlformats.org/officeDocument/2006/relationships/font" Target="fonts/SourceCodePro-boldItalic.fntdata"/><Relationship Id="rId14" Type="http://schemas.openxmlformats.org/officeDocument/2006/relationships/slide" Target="slides/slide9.xml"/><Relationship Id="rId36" Type="http://schemas.openxmlformats.org/officeDocument/2006/relationships/font" Target="fonts/SourceCodePro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c6f59039d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c6f59039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a9191b2dc1_0_3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a9191b2dc1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c597dfa1f8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c597dfa1f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c6f59039d_0_2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c6f59039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a9191b2dc1_0_6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a9191b2dc1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a9191b2dc1_0_7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a9191b2dc1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a9191b2dc1_0_8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a9191b2dc1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a9191b2dc1_0_8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a9191b2dc1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a9191b2dc1_0_9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a9191b2dc1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a9191b2dc1_0_10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a9191b2dc1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b202d81319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b202d8131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c6f59039d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c6f59039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b202d81319_0_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b202d81319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b202d81319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b202d81319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b202d81319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b202d81319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b202d81319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b202d81319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c597dfa1f8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c597dfa1f8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b202d81319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b202d81319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c597dfa1f8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c597dfa1f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a9191b2dc1_0_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a9191b2dc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c597dfa1f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c597dfa1f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a9191b2dc1_0_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a9191b2dc1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a9191b2dc1_0_1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a9191b2dc1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a9191b2dc1_0_5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a9191b2dc1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a9191b2dc1_0_2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a9191b2dc1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a9191b2dc1_0_4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a9191b2dc1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Relationship Id="rId4" Type="http://schemas.openxmlformats.org/officeDocument/2006/relationships/image" Target="../media/image2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6.png"/><Relationship Id="rId5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14.pn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7. modelos de ensamble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Fecha: 08-Marzo-2021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tipos de ensamble</a:t>
            </a:r>
            <a:endParaRPr/>
          </a:p>
        </p:txBody>
      </p:sp>
      <p:sp>
        <p:nvSpPr>
          <p:cNvPr id="124" name="Google Shape;124;p22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Boosting: combina respuestas de modelos débiles con </a:t>
            </a:r>
            <a:r>
              <a:rPr lang="es" u="sng"/>
              <a:t>alto sesgo</a:t>
            </a:r>
            <a:r>
              <a:rPr lang="es"/>
              <a:t> para reducir su sesgo de forma secuencial y generar un modelo más fuerte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Bagging: combina respuestas de modelos débiles con </a:t>
            </a:r>
            <a:r>
              <a:rPr lang="es" u="sng"/>
              <a:t>alta varianza</a:t>
            </a:r>
            <a:r>
              <a:rPr lang="es"/>
              <a:t> para reducir su varianza en paralelo y generar un modelo más fuerte.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idea </a:t>
            </a:r>
            <a:endParaRPr/>
          </a:p>
        </p:txBody>
      </p:sp>
      <p:sp>
        <p:nvSpPr>
          <p:cNvPr id="130" name="Google Shape;130;p23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1" name="Google Shape;13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175" y="1228663"/>
            <a:ext cx="7620000" cy="2924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3"/>
          <p:cNvSpPr txBox="1"/>
          <p:nvPr/>
        </p:nvSpPr>
        <p:spPr>
          <a:xfrm>
            <a:off x="2728800" y="4703700"/>
            <a:ext cx="6415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https://medium.com/greyatom/a-quick-guide-to-boosting-in-ml-acf7c1585cb5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/>
          <p:nvPr>
            <p:ph type="title"/>
          </p:nvPr>
        </p:nvSpPr>
        <p:spPr>
          <a:xfrm>
            <a:off x="490250" y="526350"/>
            <a:ext cx="8159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7.1		boosting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boosting</a:t>
            </a:r>
            <a:endParaRPr/>
          </a:p>
        </p:txBody>
      </p:sp>
      <p:sp>
        <p:nvSpPr>
          <p:cNvPr id="143" name="Google Shape;143;p25"/>
          <p:cNvSpPr txBox="1"/>
          <p:nvPr>
            <p:ph idx="1" type="body"/>
          </p:nvPr>
        </p:nvSpPr>
        <p:spPr>
          <a:xfrm>
            <a:off x="311700" y="1228675"/>
            <a:ext cx="36120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/>
              <a:t>El ensamble se realiza entrenando cada modelo débil enfatizando las instancias que no fueron bien clasificadas por el modelo anterior. Los resultados de estos modelos se combinan de forma determinística. </a:t>
            </a:r>
            <a:endParaRPr/>
          </a:p>
        </p:txBody>
      </p:sp>
      <p:pic>
        <p:nvPicPr>
          <p:cNvPr id="144" name="Google Shape;14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3775" y="766775"/>
            <a:ext cx="5220225" cy="3943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5"/>
          <p:cNvSpPr txBox="1"/>
          <p:nvPr/>
        </p:nvSpPr>
        <p:spPr>
          <a:xfrm>
            <a:off x="2001300" y="4774200"/>
            <a:ext cx="7142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Source Code Pro"/>
                <a:ea typeface="Source Code Pro"/>
                <a:cs typeface="Source Code Pro"/>
                <a:sym typeface="Source Code Pro"/>
              </a:rPr>
              <a:t>https://medium.com/greyatom/a-quick-guide-to-boosting-in-ml-acf7c1585cb5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/>
          <p:nvPr>
            <p:ph type="title"/>
          </p:nvPr>
        </p:nvSpPr>
        <p:spPr>
          <a:xfrm>
            <a:off x="311700" y="-119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boosting</a:t>
            </a:r>
            <a:endParaRPr/>
          </a:p>
        </p:txBody>
      </p:sp>
      <p:pic>
        <p:nvPicPr>
          <p:cNvPr id="151" name="Google Shape;15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1049" y="789050"/>
            <a:ext cx="7819550" cy="4308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boosting</a:t>
            </a:r>
            <a:endParaRPr/>
          </a:p>
        </p:txBody>
      </p:sp>
      <p:sp>
        <p:nvSpPr>
          <p:cNvPr id="157" name="Google Shape;157;p27"/>
          <p:cNvSpPr txBox="1"/>
          <p:nvPr>
            <p:ph idx="1" type="body"/>
          </p:nvPr>
        </p:nvSpPr>
        <p:spPr>
          <a:xfrm>
            <a:off x="311700" y="1228675"/>
            <a:ext cx="3209700" cy="384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/>
              <a:t>El objetivo de ajustar los modelos de forma secuencial es darle mayor “peso” a las instancias que previamente no fueron bien clasificadas, este entrenamiento incremental. Se va construyendo una solución robusta. </a:t>
            </a:r>
            <a:endParaRPr/>
          </a:p>
        </p:txBody>
      </p:sp>
      <p:pic>
        <p:nvPicPr>
          <p:cNvPr id="158" name="Google Shape;15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1935" y="902975"/>
            <a:ext cx="5323490" cy="397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¿cuántos learners son necesarios?</a:t>
            </a:r>
            <a:endParaRPr/>
          </a:p>
        </p:txBody>
      </p:sp>
      <p:sp>
        <p:nvSpPr>
          <p:cNvPr id="164" name="Google Shape;164;p28"/>
          <p:cNvSpPr txBox="1"/>
          <p:nvPr>
            <p:ph idx="1" type="body"/>
          </p:nvPr>
        </p:nvSpPr>
        <p:spPr>
          <a:xfrm>
            <a:off x="311700" y="1228675"/>
            <a:ext cx="3863400" cy="384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/>
              <a:t>No existe una regla que nos permita determinar cuántos learners son necesarios. Sin embargo, podemos graficar el score alcanzado por el modelo de ensamble con k learners y observar gráficamente donde se estabilice.</a:t>
            </a:r>
            <a:endParaRPr/>
          </a:p>
        </p:txBody>
      </p:sp>
      <p:pic>
        <p:nvPicPr>
          <p:cNvPr id="165" name="Google Shape;16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9226" y="1201100"/>
            <a:ext cx="4425425" cy="318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implementaciones de boosting</a:t>
            </a:r>
            <a:endParaRPr/>
          </a:p>
        </p:txBody>
      </p:sp>
      <p:sp>
        <p:nvSpPr>
          <p:cNvPr id="171" name="Google Shape;171;p29"/>
          <p:cNvSpPr txBox="1"/>
          <p:nvPr>
            <p:ph idx="1" type="body"/>
          </p:nvPr>
        </p:nvSpPr>
        <p:spPr>
          <a:xfrm>
            <a:off x="311700" y="1228675"/>
            <a:ext cx="8367300" cy="384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Las implementaciones más usadas de boosting son: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AdaBoost (Adaptative Boosting)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GradientBoost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XGBoost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adaboost</a:t>
            </a:r>
            <a:endParaRPr/>
          </a:p>
        </p:txBody>
      </p:sp>
      <p:sp>
        <p:nvSpPr>
          <p:cNvPr id="177" name="Google Shape;177;p30"/>
          <p:cNvSpPr txBox="1"/>
          <p:nvPr>
            <p:ph idx="1" type="body"/>
          </p:nvPr>
        </p:nvSpPr>
        <p:spPr>
          <a:xfrm>
            <a:off x="311700" y="1228675"/>
            <a:ext cx="1888200" cy="384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600"/>
              </a:spcAft>
              <a:buNone/>
            </a:pPr>
            <a:r>
              <a:rPr lang="es"/>
              <a:t>Se define como una suma pesada de los weak learners que componen el ensamble.</a:t>
            </a:r>
            <a:endParaRPr/>
          </a:p>
        </p:txBody>
      </p:sp>
      <p:pic>
        <p:nvPicPr>
          <p:cNvPr id="178" name="Google Shape;17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6950" y="1093850"/>
            <a:ext cx="6416226" cy="340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1"/>
          <p:cNvSpPr txBox="1"/>
          <p:nvPr>
            <p:ph type="title"/>
          </p:nvPr>
        </p:nvSpPr>
        <p:spPr>
          <a:xfrm>
            <a:off x="490250" y="526350"/>
            <a:ext cx="8159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7.2		bagging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modelos de ensamble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/>
              <a:t>entre más elementos ¡mejor!</a:t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4700" y="1736302"/>
            <a:ext cx="6858699" cy="342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bagging - BOOtSTRAP aggregation</a:t>
            </a:r>
            <a:endParaRPr/>
          </a:p>
        </p:txBody>
      </p:sp>
      <p:sp>
        <p:nvSpPr>
          <p:cNvPr id="189" name="Google Shape;189;p32"/>
          <p:cNvSpPr txBox="1"/>
          <p:nvPr>
            <p:ph idx="1" type="body"/>
          </p:nvPr>
        </p:nvSpPr>
        <p:spPr>
          <a:xfrm>
            <a:off x="311700" y="1217400"/>
            <a:ext cx="40647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El boostrap es un tipo de remuestreo que implica que cada weak learner del conjunto vote con el mismo peso.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Las muestras se generan de tal manera que las muestras son diferentes de entre sí, sin embargo, se permite el reemplazo.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500"/>
          </a:p>
        </p:txBody>
      </p:sp>
      <p:pic>
        <p:nvPicPr>
          <p:cNvPr id="190" name="Google Shape;19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7150" y="2295837"/>
            <a:ext cx="4621025" cy="260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6675" y="292850"/>
            <a:ext cx="3050725" cy="165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Bagging</a:t>
            </a:r>
            <a:endParaRPr/>
          </a:p>
        </p:txBody>
      </p:sp>
      <p:sp>
        <p:nvSpPr>
          <p:cNvPr id="197" name="Google Shape;197;p33"/>
          <p:cNvSpPr txBox="1"/>
          <p:nvPr>
            <p:ph idx="1" type="body"/>
          </p:nvPr>
        </p:nvSpPr>
        <p:spPr>
          <a:xfrm>
            <a:off x="311700" y="1093850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/>
              <a:t>Para promover la varianza del modelo, e</a:t>
            </a:r>
            <a:r>
              <a:rPr lang="es" sz="1500"/>
              <a:t>ntrena cada modelo débil usando un subconjunto al azar del conjunto de entrenamiento.</a:t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500"/>
              <a:t>L</a:t>
            </a:r>
            <a:r>
              <a:rPr lang="es" sz="1500"/>
              <a:t>os resultados de cada weak learner se combina en forma de votación.</a:t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98" name="Google Shape;19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6175" y="2326325"/>
            <a:ext cx="6261951" cy="274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Bagging</a:t>
            </a:r>
            <a:endParaRPr/>
          </a:p>
        </p:txBody>
      </p:sp>
      <p:sp>
        <p:nvSpPr>
          <p:cNvPr id="204" name="Google Shape;204;p3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Es un método que se puede realizar en paralelo, ya que los weak learners se ajustan independientemente, por lo que se pueden entrenar al mismo tiempo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s"/>
              <a:t>Gracias a los subconjuntos entrenados, el modelo de ensamble bagging produce un modelo más robusto que los modelos </a:t>
            </a:r>
            <a:r>
              <a:rPr lang="es"/>
              <a:t>individuales</a:t>
            </a:r>
            <a:r>
              <a:rPr lang="es"/>
              <a:t> que lo componen. 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weak learner - trees</a:t>
            </a:r>
            <a:endParaRPr/>
          </a:p>
        </p:txBody>
      </p:sp>
      <p:sp>
        <p:nvSpPr>
          <p:cNvPr id="210" name="Google Shape;210;p35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Los árboles poco profundos tienen menos varianza pero un mayor sesgo y serán mejores para métodos secuenciales.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Los árboles profundos tienen un sesgo bajo pero una varianza alta, por lo que son opciones relevantes para bagging.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Implementaciones del bagging</a:t>
            </a:r>
            <a:endParaRPr/>
          </a:p>
        </p:txBody>
      </p:sp>
      <p:sp>
        <p:nvSpPr>
          <p:cNvPr id="216" name="Google Shape;216;p36"/>
          <p:cNvSpPr txBox="1"/>
          <p:nvPr>
            <p:ph idx="1" type="body"/>
          </p:nvPr>
        </p:nvSpPr>
        <p:spPr>
          <a:xfrm>
            <a:off x="311700" y="1228675"/>
            <a:ext cx="43095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Random Forest: El enfoque consiste en trabajar con árboles que se combinan para producir una salida con baja varianza.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s"/>
              <a:t>El algoritmo busca que los árboles no tengan correlación entre sí (muestreando sobre atributos).</a:t>
            </a:r>
            <a:endParaRPr/>
          </a:p>
        </p:txBody>
      </p:sp>
      <p:pic>
        <p:nvPicPr>
          <p:cNvPr id="217" name="Google Shape;21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2100" y="1093850"/>
            <a:ext cx="3648625" cy="3696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RANDOM FOREST</a:t>
            </a:r>
            <a:endParaRPr/>
          </a:p>
        </p:txBody>
      </p:sp>
      <p:sp>
        <p:nvSpPr>
          <p:cNvPr id="223" name="Google Shape;223;p3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Emplea árboles para producir una salida con baja varianza.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Al</a:t>
            </a:r>
            <a:r>
              <a:rPr lang="es"/>
              <a:t> hacer crecer cada árbol, en lugar de solo muestrear las observaciones para generar un bootstrap, muestrea las características y usa </a:t>
            </a:r>
            <a:r>
              <a:rPr lang="es"/>
              <a:t>sólo</a:t>
            </a:r>
            <a:r>
              <a:rPr lang="es"/>
              <a:t> un subconjunto aleatorio de ellas para construir el árbol.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Random Forest combina los conceptos de ensamble y selección de características aleatoria del subespacio para crear modelos más robustos.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38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30" name="Google Shape;23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549" y="292849"/>
            <a:ext cx="7371925" cy="4285625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8"/>
          <p:cNvSpPr txBox="1"/>
          <p:nvPr/>
        </p:nvSpPr>
        <p:spPr>
          <a:xfrm>
            <a:off x="532450" y="4661275"/>
            <a:ext cx="788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https://towardsdatascience.com/simple-guide-for-ensemble-learning-methods-d87cc68705a2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¿cómo funcionan?</a:t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/>
              <a:t>Los modelos de ensamble se basan en la combinación de respuestas de modelos individuales para generar una solución “más fuerte”. </a:t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4975" y="2040372"/>
            <a:ext cx="4202524" cy="285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Tipos comúnes de ensamble (meta-aprendizaje)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s" sz="2500"/>
              <a:t>Combinación Bayesiana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b="1" lang="es" sz="2500"/>
              <a:t>Boosting (weak-learners homogéneos)</a:t>
            </a:r>
            <a:endParaRPr b="1"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b="1" lang="es" sz="2500"/>
              <a:t>Bagging (</a:t>
            </a:r>
            <a:r>
              <a:rPr b="1" lang="es" sz="2500"/>
              <a:t>weak-learners homogéneos</a:t>
            </a:r>
            <a:r>
              <a:rPr b="1" lang="es" sz="2500"/>
              <a:t>)</a:t>
            </a:r>
            <a:endParaRPr b="1"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s" sz="2500"/>
              <a:t>Staking (</a:t>
            </a:r>
            <a:r>
              <a:rPr lang="es" sz="2500"/>
              <a:t>weak-learners heterogéneos)</a:t>
            </a:r>
            <a:endParaRPr sz="2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tipos de ensambles</a:t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2 tipos de ensambles más comúnes: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Boosting: Corre de forma secuencial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Bagging: Corre en paralelo</a:t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0812" y="2719825"/>
            <a:ext cx="4309313" cy="219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175" y="2735450"/>
            <a:ext cx="4254676" cy="219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variance bias tradeoff</a:t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/>
              <a:t>¿Qué modelo es mejor?</a:t>
            </a: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00" y="1666300"/>
            <a:ext cx="4174601" cy="347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26600" y="195270"/>
            <a:ext cx="4703075" cy="183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73975" y="1682500"/>
            <a:ext cx="4324300" cy="3232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weak learners</a:t>
            </a:r>
            <a:endParaRPr/>
          </a:p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Los modelos de ensamble están compuestos por weak learners, es decir, modelos de inferencia que por su cuenta no se comportan tan bien porque o deben tener muy alta varianza o muy alto sesgo para obtener buenos resultados.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s"/>
              <a:t>El objetivo de los modelos de ensamble es reducir el sesgo o la varianza de estos modelos combinándolos para tener un modelo de inferencia más fuerte. 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modelos con alta varianza</a:t>
            </a:r>
            <a:endParaRPr/>
          </a:p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311700" y="1228675"/>
            <a:ext cx="4374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/>
              <a:t>La varianza alta está directamente relacionada con el overfitting.</a:t>
            </a:r>
            <a:endParaRPr/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000" y="2387050"/>
            <a:ext cx="4804550" cy="270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3750" y="362475"/>
            <a:ext cx="4125948" cy="1208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65857" y="1837500"/>
            <a:ext cx="3197144" cy="270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modelos con alto sesgo</a:t>
            </a:r>
            <a:endParaRPr/>
          </a:p>
        </p:txBody>
      </p:sp>
      <p:sp>
        <p:nvSpPr>
          <p:cNvPr id="115" name="Google Shape;115;p21"/>
          <p:cNvSpPr txBox="1"/>
          <p:nvPr>
            <p:ph idx="1" type="body"/>
          </p:nvPr>
        </p:nvSpPr>
        <p:spPr>
          <a:xfrm>
            <a:off x="83100" y="1228675"/>
            <a:ext cx="39642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/>
              <a:t>Los modelos de alto sesgo son aquellos que tienden a cierta solución y se relaciona al underfitting.</a:t>
            </a:r>
            <a:endParaRPr/>
          </a:p>
        </p:txBody>
      </p:sp>
      <p:pic>
        <p:nvPicPr>
          <p:cNvPr id="116" name="Google Shape;1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7300" y="160023"/>
            <a:ext cx="5096700" cy="1839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100" y="2713826"/>
            <a:ext cx="5449500" cy="205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1"/>
          <p:cNvPicPr preferRelativeResize="0"/>
          <p:nvPr/>
        </p:nvPicPr>
        <p:blipFill rotWithShape="1">
          <a:blip r:embed="rId5">
            <a:alphaModFix/>
          </a:blip>
          <a:srcRect b="0" l="0" r="56567" t="0"/>
          <a:stretch/>
        </p:blipFill>
        <p:spPr>
          <a:xfrm>
            <a:off x="5514975" y="1962150"/>
            <a:ext cx="3284750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